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280" autoAdjust="0"/>
  </p:normalViewPr>
  <p:slideViewPr>
    <p:cSldViewPr snapToGrid="0">
      <p:cViewPr>
        <p:scale>
          <a:sx n="32" d="100"/>
          <a:sy n="32" d="100"/>
        </p:scale>
        <p:origin x="108" y="-5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686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22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82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2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41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59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29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999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07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25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B8A7E-DF14-4A86-A39B-78ADD7BA65D9}" type="datetimeFigureOut">
              <a:rPr lang="pt-BR" smtClean="0"/>
              <a:t>19/10/2017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9EF8-9607-410D-BFE9-820A3C0C867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1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A1F4800D-4456-47B0-B25F-67FCBE80DE52}"/>
              </a:ext>
            </a:extLst>
          </p:cNvPr>
          <p:cNvSpPr/>
          <p:nvPr/>
        </p:nvSpPr>
        <p:spPr>
          <a:xfrm>
            <a:off x="1007266" y="895828"/>
            <a:ext cx="3698084" cy="37548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="" xmlns:a16="http://schemas.microsoft.com/office/drawing/2014/main" id="{237E96D7-C243-4FEF-953E-7E970D07745B}"/>
              </a:ext>
            </a:extLst>
          </p:cNvPr>
          <p:cNvSpPr txBox="1"/>
          <p:nvPr/>
        </p:nvSpPr>
        <p:spPr>
          <a:xfrm>
            <a:off x="1270116" y="1821166"/>
            <a:ext cx="278898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600" b="1" spc="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  <a:cs typeface="Myriad Arabic" panose="01010101010101010101" pitchFamily="50" charset="-78"/>
              </a:rPr>
              <a:t>UNIVERSIDADE FEDERAL DE GOIÁS – REGIONAL JATAÍ</a:t>
            </a:r>
          </a:p>
          <a:p>
            <a:pPr algn="ctr"/>
            <a:r>
              <a:rPr lang="pt-BR" sz="5600" b="1" spc="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  <a:cs typeface="Myriad Arabic" panose="01010101010101010101" pitchFamily="50" charset="-78"/>
              </a:rPr>
              <a:t>I </a:t>
            </a:r>
            <a:r>
              <a:rPr lang="pt-BR" sz="5600" b="1" spc="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  <a:cs typeface="Myriad Arabic" panose="01010101010101010101" pitchFamily="50" charset="-78"/>
              </a:rPr>
              <a:t>WORKSHOP </a:t>
            </a:r>
            <a:r>
              <a:rPr lang="pt-BR" sz="5600" b="1" spc="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  <a:cs typeface="Myriad Arabic" panose="01010101010101010101" pitchFamily="50" charset="-78"/>
              </a:rPr>
              <a:t>DO PROGRAMA DE PÓS-GRADUAÇÃO EM</a:t>
            </a:r>
          </a:p>
          <a:p>
            <a:pPr algn="ctr"/>
            <a:r>
              <a:rPr lang="pt-BR" sz="5600" b="1" spc="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panose="020B0503030403020204" pitchFamily="34" charset="0"/>
                <a:cs typeface="Myriad Arabic" panose="01010101010101010101" pitchFamily="50" charset="-78"/>
              </a:rPr>
              <a:t> BIOCIÊNCIA ANIMAL </a:t>
            </a:r>
            <a:endParaRPr lang="pt-BR" sz="5600" b="1" spc="3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yriad Pro" panose="020B0503030403020204" pitchFamily="34" charset="0"/>
              <a:cs typeface="Myriad Arabic" panose="01010101010101010101" pitchFamily="50" charset="-78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04B7D654-540C-418F-BB0D-2757BD92828B}"/>
              </a:ext>
            </a:extLst>
          </p:cNvPr>
          <p:cNvSpPr/>
          <p:nvPr/>
        </p:nvSpPr>
        <p:spPr>
          <a:xfrm>
            <a:off x="4705350" y="5678623"/>
            <a:ext cx="2153652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6000" b="1" dirty="0">
                <a:latin typeface="Bookman Old Style" panose="02050604050505020204" pitchFamily="18" charset="0"/>
              </a:rPr>
              <a:t>O TÍTULO DO TRABALHO (TAMANHO DA FONTE = 60, LETRAS MAIÚSCULAS, EM NEGRITO, CENTRALIZADO)</a:t>
            </a:r>
            <a:endParaRPr lang="pt-BR" sz="60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 algn="ctr"/>
            <a:r>
              <a:rPr lang="pt-BR" sz="3600" b="1" u="sng" dirty="0">
                <a:solidFill>
                  <a:srgbClr val="906E51"/>
                </a:solidFill>
                <a:latin typeface="Bookman Old Style" panose="02050604050505020204" pitchFamily="18" charset="0"/>
              </a:rPr>
              <a:t>Silva MS</a:t>
            </a:r>
            <a:r>
              <a:rPr lang="pt-BR" sz="3600" b="1" baseline="30000" dirty="0">
                <a:solidFill>
                  <a:srgbClr val="906E51"/>
                </a:solidFill>
                <a:latin typeface="Bookman Old Style" panose="02050604050505020204" pitchFamily="18" charset="0"/>
              </a:rPr>
              <a:t>1</a:t>
            </a:r>
            <a:r>
              <a:rPr lang="pt-BR" sz="3600" b="1" dirty="0">
                <a:solidFill>
                  <a:srgbClr val="906E51"/>
                </a:solidFill>
                <a:latin typeface="Bookman Old Style" panose="02050604050505020204" pitchFamily="18" charset="0"/>
              </a:rPr>
              <a:t>, Ferreira SA</a:t>
            </a:r>
            <a:r>
              <a:rPr lang="pt-BR" sz="3600" b="1" baseline="30000" dirty="0">
                <a:solidFill>
                  <a:srgbClr val="906E51"/>
                </a:solidFill>
                <a:latin typeface="Bookman Old Style" panose="02050604050505020204" pitchFamily="18" charset="0"/>
              </a:rPr>
              <a:t>2</a:t>
            </a:r>
            <a:r>
              <a:rPr lang="pt-BR" sz="3600" b="1" dirty="0">
                <a:solidFill>
                  <a:srgbClr val="906E51"/>
                </a:solidFill>
                <a:latin typeface="Bookman Old Style" panose="02050604050505020204" pitchFamily="18" charset="0"/>
              </a:rPr>
              <a:t>, Souza YA</a:t>
            </a:r>
            <a:r>
              <a:rPr lang="pt-BR" sz="3600" b="1" baseline="30000" dirty="0">
                <a:solidFill>
                  <a:srgbClr val="906E51"/>
                </a:solidFill>
                <a:latin typeface="Bookman Old Style" panose="02050604050505020204" pitchFamily="18" charset="0"/>
              </a:rPr>
              <a:t>2</a:t>
            </a:r>
            <a:r>
              <a:rPr lang="pt-BR" sz="3600" b="1" dirty="0">
                <a:solidFill>
                  <a:srgbClr val="906E51"/>
                </a:solidFill>
                <a:latin typeface="Bookman Old Style" panose="02050604050505020204" pitchFamily="18" charset="0"/>
              </a:rPr>
              <a:t>. negrito, centralizado, (FONTE = 36)</a:t>
            </a:r>
          </a:p>
          <a:p>
            <a:pPr lvl="0" algn="ctr"/>
            <a:r>
              <a:rPr lang="pt-BR" sz="3600" b="1" dirty="0">
                <a:solidFill>
                  <a:srgbClr val="906E51"/>
                </a:solidFill>
                <a:latin typeface="Bookman Old Style" panose="02050604050505020204" pitchFamily="18" charset="0"/>
              </a:rPr>
              <a:t>(AUTOR APRESENTADOR SUBLINHADO)</a:t>
            </a:r>
          </a:p>
          <a:p>
            <a:pPr lvl="0" algn="ctr"/>
            <a:r>
              <a:rPr lang="pt-BR" sz="3200" b="1" baseline="30000" dirty="0">
                <a:solidFill>
                  <a:srgbClr val="906E51"/>
                </a:solidFill>
                <a:latin typeface="Bookman Old Style" panose="02050604050505020204" pitchFamily="18" charset="0"/>
              </a:rPr>
              <a:t>1 2</a:t>
            </a:r>
            <a:r>
              <a:rPr lang="pt-BR" sz="3200" b="1" dirty="0">
                <a:solidFill>
                  <a:srgbClr val="906E51"/>
                </a:solidFill>
                <a:latin typeface="Bookman Old Style" panose="02050604050505020204" pitchFamily="18" charset="0"/>
              </a:rPr>
              <a:t>Referencia do laboratório, do departamento, da instituição, da cidade e do estado, (FONTE = 32, centralizado)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="" xmlns:a16="http://schemas.microsoft.com/office/drawing/2014/main" id="{18E33C1D-D7F9-4CBE-A9EE-BBBC7A840C3B}"/>
              </a:ext>
            </a:extLst>
          </p:cNvPr>
          <p:cNvSpPr/>
          <p:nvPr/>
        </p:nvSpPr>
        <p:spPr>
          <a:xfrm>
            <a:off x="20657512" y="22126045"/>
            <a:ext cx="1342949" cy="132910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BR"/>
          </a:p>
        </p:txBody>
      </p:sp>
      <p:cxnSp>
        <p:nvCxnSpPr>
          <p:cNvPr id="16" name="Conector reto 15">
            <a:extLst>
              <a:ext uri="{FF2B5EF4-FFF2-40B4-BE49-F238E27FC236}">
                <a16:creationId xmlns="" xmlns:a16="http://schemas.microsoft.com/office/drawing/2014/main" id="{A9393741-24AC-48C6-9054-047732E5D726}"/>
              </a:ext>
            </a:extLst>
          </p:cNvPr>
          <p:cNvCxnSpPr/>
          <p:nvPr/>
        </p:nvCxnSpPr>
        <p:spPr>
          <a:xfrm>
            <a:off x="10424920" y="11661812"/>
            <a:ext cx="31868" cy="29227127"/>
          </a:xfrm>
          <a:prstGeom prst="line">
            <a:avLst/>
          </a:prstGeom>
          <a:ln w="50800">
            <a:solidFill>
              <a:srgbClr val="906E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>
            <a:extLst>
              <a:ext uri="{FF2B5EF4-FFF2-40B4-BE49-F238E27FC236}">
                <a16:creationId xmlns="" xmlns:a16="http://schemas.microsoft.com/office/drawing/2014/main" id="{E2F60241-A01C-49C4-B055-C5F7F80883C3}"/>
              </a:ext>
            </a:extLst>
          </p:cNvPr>
          <p:cNvCxnSpPr/>
          <p:nvPr/>
        </p:nvCxnSpPr>
        <p:spPr>
          <a:xfrm flipH="1">
            <a:off x="20884101" y="11661812"/>
            <a:ext cx="358598" cy="29227127"/>
          </a:xfrm>
          <a:prstGeom prst="line">
            <a:avLst/>
          </a:prstGeom>
          <a:ln w="50800" cmpd="sng">
            <a:solidFill>
              <a:srgbClr val="906E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7">
            <a:extLst>
              <a:ext uri="{FF2B5EF4-FFF2-40B4-BE49-F238E27FC236}">
                <a16:creationId xmlns="" xmlns:a16="http://schemas.microsoft.com/office/drawing/2014/main" id="{89BA7400-B468-432D-8AD3-FA4FB3A14AEC}"/>
              </a:ext>
            </a:extLst>
          </p:cNvPr>
          <p:cNvSpPr txBox="1"/>
          <p:nvPr/>
        </p:nvSpPr>
        <p:spPr>
          <a:xfrm>
            <a:off x="463704" y="11661812"/>
            <a:ext cx="9562498" cy="13716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20" name="CaixaDeTexto 11">
            <a:extLst>
              <a:ext uri="{FF2B5EF4-FFF2-40B4-BE49-F238E27FC236}">
                <a16:creationId xmlns="" xmlns:a16="http://schemas.microsoft.com/office/drawing/2014/main" id="{075660AF-D4E5-4746-B898-16B545E02DB2}"/>
              </a:ext>
            </a:extLst>
          </p:cNvPr>
          <p:cNvSpPr txBox="1"/>
          <p:nvPr/>
        </p:nvSpPr>
        <p:spPr>
          <a:xfrm>
            <a:off x="1018874" y="11924788"/>
            <a:ext cx="852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INTRODUÇÃO</a:t>
            </a:r>
          </a:p>
        </p:txBody>
      </p:sp>
      <p:sp>
        <p:nvSpPr>
          <p:cNvPr id="22" name="CaixaDeTexto 17">
            <a:extLst>
              <a:ext uri="{FF2B5EF4-FFF2-40B4-BE49-F238E27FC236}">
                <a16:creationId xmlns="" xmlns:a16="http://schemas.microsoft.com/office/drawing/2014/main" id="{EEBDC4F5-B8D0-4784-9EFE-05CC27D1B70C}"/>
              </a:ext>
            </a:extLst>
          </p:cNvPr>
          <p:cNvSpPr txBox="1"/>
          <p:nvPr/>
        </p:nvSpPr>
        <p:spPr>
          <a:xfrm>
            <a:off x="601880" y="19483211"/>
            <a:ext cx="9562498" cy="13716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23" name="CaixaDeTexto 19">
            <a:extLst>
              <a:ext uri="{FF2B5EF4-FFF2-40B4-BE49-F238E27FC236}">
                <a16:creationId xmlns="" xmlns:a16="http://schemas.microsoft.com/office/drawing/2014/main" id="{30545AAB-A516-44E8-A05F-408BE0B30D2E}"/>
              </a:ext>
            </a:extLst>
          </p:cNvPr>
          <p:cNvSpPr txBox="1"/>
          <p:nvPr/>
        </p:nvSpPr>
        <p:spPr>
          <a:xfrm>
            <a:off x="21757368" y="11669879"/>
            <a:ext cx="9813680" cy="13716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24" name="CaixaDeTexto 22">
            <a:extLst>
              <a:ext uri="{FF2B5EF4-FFF2-40B4-BE49-F238E27FC236}">
                <a16:creationId xmlns="" xmlns:a16="http://schemas.microsoft.com/office/drawing/2014/main" id="{8C167EDB-ADA4-4431-A31E-03EF8318CE0C}"/>
              </a:ext>
            </a:extLst>
          </p:cNvPr>
          <p:cNvSpPr txBox="1"/>
          <p:nvPr/>
        </p:nvSpPr>
        <p:spPr>
          <a:xfrm>
            <a:off x="21882958" y="24632219"/>
            <a:ext cx="9736215" cy="13716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25" name="CaixaDeTexto 32">
            <a:extLst>
              <a:ext uri="{FF2B5EF4-FFF2-40B4-BE49-F238E27FC236}">
                <a16:creationId xmlns="" xmlns:a16="http://schemas.microsoft.com/office/drawing/2014/main" id="{90EDE1F5-8C00-4F99-BD65-9BE07E031536}"/>
              </a:ext>
            </a:extLst>
          </p:cNvPr>
          <p:cNvSpPr txBox="1"/>
          <p:nvPr/>
        </p:nvSpPr>
        <p:spPr>
          <a:xfrm>
            <a:off x="1179389" y="19736163"/>
            <a:ext cx="852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OBJETIVOS</a:t>
            </a:r>
          </a:p>
        </p:txBody>
      </p:sp>
      <p:sp>
        <p:nvSpPr>
          <p:cNvPr id="26" name="CaixaDeTexto 33">
            <a:extLst>
              <a:ext uri="{FF2B5EF4-FFF2-40B4-BE49-F238E27FC236}">
                <a16:creationId xmlns="" xmlns:a16="http://schemas.microsoft.com/office/drawing/2014/main" id="{B80A7621-0196-4E55-B8A0-C040B77F0DC4}"/>
              </a:ext>
            </a:extLst>
          </p:cNvPr>
          <p:cNvSpPr txBox="1"/>
          <p:nvPr/>
        </p:nvSpPr>
        <p:spPr>
          <a:xfrm>
            <a:off x="22407184" y="11915946"/>
            <a:ext cx="852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CONCLUSÕES</a:t>
            </a:r>
          </a:p>
        </p:txBody>
      </p:sp>
      <p:sp>
        <p:nvSpPr>
          <p:cNvPr id="27" name="CaixaDeTexto 34">
            <a:extLst>
              <a:ext uri="{FF2B5EF4-FFF2-40B4-BE49-F238E27FC236}">
                <a16:creationId xmlns="" xmlns:a16="http://schemas.microsoft.com/office/drawing/2014/main" id="{F445F8D0-231F-45DD-B47F-8C8ADA74309F}"/>
              </a:ext>
            </a:extLst>
          </p:cNvPr>
          <p:cNvSpPr txBox="1"/>
          <p:nvPr/>
        </p:nvSpPr>
        <p:spPr>
          <a:xfrm>
            <a:off x="22482108" y="24885172"/>
            <a:ext cx="852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REFERÊNCIAS</a:t>
            </a:r>
          </a:p>
        </p:txBody>
      </p:sp>
      <p:sp>
        <p:nvSpPr>
          <p:cNvPr id="28" name="CaixaDeTexto 31">
            <a:extLst>
              <a:ext uri="{FF2B5EF4-FFF2-40B4-BE49-F238E27FC236}">
                <a16:creationId xmlns="" xmlns:a16="http://schemas.microsoft.com/office/drawing/2014/main" id="{9DEC2943-48E1-4513-9A5C-785C3001BF66}"/>
              </a:ext>
            </a:extLst>
          </p:cNvPr>
          <p:cNvSpPr txBox="1"/>
          <p:nvPr/>
        </p:nvSpPr>
        <p:spPr>
          <a:xfrm>
            <a:off x="559956" y="13291231"/>
            <a:ext cx="94210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O pôster deverá conter informações referentes ao resumo submetido ao </a:t>
            </a:r>
            <a:r>
              <a:rPr lang="pt-BR" sz="4000" dirty="0" smtClean="0"/>
              <a:t>workshop.</a:t>
            </a:r>
            <a:endParaRPr lang="pt-BR" sz="4000" dirty="0"/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As informações apresentadas no pôster devem ser concisas e claras.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Este modelo já se encontra na formatação sugerida.</a:t>
            </a:r>
          </a:p>
          <a:p>
            <a:pPr algn="just"/>
            <a:r>
              <a:rPr lang="pt-BR" sz="4000" b="1" dirty="0"/>
              <a:t>Texto (tamanho da fonte = 40)</a:t>
            </a:r>
            <a:endParaRPr lang="pt-BR" sz="4000" dirty="0">
              <a:latin typeface="Bookman Old Style" panose="02050604050505020204" pitchFamily="18" charset="0"/>
            </a:endParaRPr>
          </a:p>
        </p:txBody>
      </p:sp>
      <p:sp>
        <p:nvSpPr>
          <p:cNvPr id="29" name="Text Box 3923">
            <a:extLst>
              <a:ext uri="{FF2B5EF4-FFF2-40B4-BE49-F238E27FC236}">
                <a16:creationId xmlns="" xmlns:a16="http://schemas.microsoft.com/office/drawing/2014/main" id="{6304B013-4F8B-41B6-9D17-3F4196DA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3962" y="13587856"/>
            <a:ext cx="9955212" cy="10839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altLang="pt-BR" sz="4000" dirty="0">
                <a:solidFill>
                  <a:srgbClr val="000000"/>
                </a:solidFill>
              </a:rPr>
              <a:t>O último item deve efetuar o fechamento do conteúdo apresentado.</a:t>
            </a:r>
          </a:p>
          <a:p>
            <a:pPr marL="457200" indent="-457200"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altLang="pt-BR" sz="4000" dirty="0"/>
              <a:t>Acima de tudo, um bom pôster deve ter pouco texto. Não tão pouco quanto uma apresentação de slides, porém bem menos do que um artigo. </a:t>
            </a:r>
          </a:p>
          <a:p>
            <a:pPr marL="457200" indent="-457200"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altLang="pt-BR" sz="4000" dirty="0"/>
              <a:t>É preferível usar frases diretas e curtas, </a:t>
            </a:r>
            <a:r>
              <a:rPr lang="pt-BR" altLang="pt-BR" sz="4000" b="1" u="sng" dirty="0"/>
              <a:t>na forma de itens</a:t>
            </a:r>
            <a:r>
              <a:rPr lang="pt-BR" altLang="pt-BR" sz="4000" dirty="0"/>
              <a:t>, como exposto no site. </a:t>
            </a:r>
          </a:p>
          <a:p>
            <a:pPr marL="457200" indent="-457200"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altLang="pt-BR" sz="4000" dirty="0"/>
              <a:t>Deve-se concluir somente o que foi comprovado, com interpretação lógica, não cabendo opiniões próprias ou análises não investigadas. </a:t>
            </a:r>
          </a:p>
          <a:p>
            <a:pPr marL="457200" indent="-457200" algn="just" eaLnBrk="1" hangingPunct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altLang="pt-BR" sz="4000" dirty="0"/>
              <a:t>As conclusões de qualquer trabalho científico devem responder aos objetivos propostos do mesmo.</a:t>
            </a:r>
          </a:p>
          <a:p>
            <a:pPr marL="457200" indent="-45720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altLang="pt-BR" sz="4000" b="1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Texto (tamanho da fonte = 40)</a:t>
            </a:r>
            <a:endParaRPr lang="pt-BR" altLang="pt-BR" sz="4000" b="1" dirty="0"/>
          </a:p>
          <a:p>
            <a:pPr algn="just" eaLnBrk="1" hangingPunct="1">
              <a:spcBef>
                <a:spcPts val="0"/>
              </a:spcBef>
              <a:buNone/>
            </a:pPr>
            <a:endParaRPr lang="pt-BR" altLang="pt-BR" sz="2800" dirty="0">
              <a:latin typeface="Bookman Old Style" panose="02050604050505020204" pitchFamily="18" charset="0"/>
            </a:endParaRPr>
          </a:p>
          <a:p>
            <a:pPr algn="just" eaLnBrk="1" hangingPunct="1">
              <a:spcBef>
                <a:spcPts val="0"/>
              </a:spcBef>
              <a:buFontTx/>
              <a:buNone/>
            </a:pPr>
            <a:endParaRPr lang="pt-BR" altLang="pt-BR" sz="3000" dirty="0">
              <a:latin typeface="Bookman Old Style" panose="02050604050505020204" pitchFamily="18" charset="0"/>
            </a:endParaRPr>
          </a:p>
        </p:txBody>
      </p:sp>
      <p:sp>
        <p:nvSpPr>
          <p:cNvPr id="30" name="Text Box 3661">
            <a:extLst>
              <a:ext uri="{FF2B5EF4-FFF2-40B4-BE49-F238E27FC236}">
                <a16:creationId xmlns="" xmlns:a16="http://schemas.microsoft.com/office/drawing/2014/main" id="{1C0F83C3-313B-4016-821F-8342E31A2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9897" y="26256772"/>
            <a:ext cx="9872663" cy="305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200" dirty="0"/>
              <a:t>Listar as referências citadas no texto de acordo com as normas da ABNT NBR 6023.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200" dirty="0"/>
              <a:t>Sugere-se a utilização de, no mínimo, 3 referências e, no máximo, 8 referências no pôster.</a:t>
            </a:r>
          </a:p>
          <a:p>
            <a:pPr algn="just">
              <a:spcBef>
                <a:spcPct val="50000"/>
              </a:spcBef>
              <a:buFontTx/>
              <a:buChar char="•"/>
            </a:pPr>
            <a:r>
              <a:rPr lang="pt-BR" altLang="pt-BR" sz="3200" b="1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Texto (tamanho da fonte = 32)</a:t>
            </a:r>
            <a:endParaRPr lang="pt-BR" altLang="pt-BR" sz="3200" b="1" dirty="0"/>
          </a:p>
        </p:txBody>
      </p:sp>
      <p:sp>
        <p:nvSpPr>
          <p:cNvPr id="31" name="CaixaDeTexto 43">
            <a:extLst>
              <a:ext uri="{FF2B5EF4-FFF2-40B4-BE49-F238E27FC236}">
                <a16:creationId xmlns="" xmlns:a16="http://schemas.microsoft.com/office/drawing/2014/main" id="{6AEFC508-CAFF-42E6-B33B-75CE8FBFCA95}"/>
              </a:ext>
            </a:extLst>
          </p:cNvPr>
          <p:cNvSpPr txBox="1"/>
          <p:nvPr/>
        </p:nvSpPr>
        <p:spPr>
          <a:xfrm>
            <a:off x="11246846" y="28582834"/>
            <a:ext cx="947198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pt-BR" sz="3200" b="1" dirty="0"/>
              <a:t>Figura 1</a:t>
            </a:r>
            <a:r>
              <a:rPr lang="pt-BR" sz="3200" dirty="0"/>
              <a:t> - SATÉLITE. </a:t>
            </a:r>
            <a:r>
              <a:rPr lang="pt-BR" sz="3200" b="1" dirty="0"/>
              <a:t>Imagem </a:t>
            </a:r>
            <a:r>
              <a:rPr lang="pt-BR" sz="3200" dirty="0"/>
              <a:t>de domínio público. (</a:t>
            </a:r>
            <a:r>
              <a:rPr lang="pt-BR" sz="3200" b="1" dirty="0"/>
              <a:t>FONTE = 32)</a:t>
            </a:r>
          </a:p>
          <a:p>
            <a:pPr>
              <a:defRPr/>
            </a:pPr>
            <a:r>
              <a:rPr lang="pt-BR" dirty="0">
                <a:latin typeface="Bookman Old Style" pitchFamily="18" charset="0"/>
              </a:rPr>
              <a:t> </a:t>
            </a:r>
          </a:p>
          <a:p>
            <a:pPr>
              <a:defRPr/>
            </a:pPr>
            <a:r>
              <a:rPr lang="pt-BR" dirty="0">
                <a:latin typeface="Bookman Old Style" pitchFamily="18" charset="0"/>
              </a:rPr>
              <a:t> </a:t>
            </a:r>
          </a:p>
        </p:txBody>
      </p:sp>
      <p:pic>
        <p:nvPicPr>
          <p:cNvPr id="32" name="Imagem 31" descr="REG CON_3 UN.jpg">
            <a:extLst>
              <a:ext uri="{FF2B5EF4-FFF2-40B4-BE49-F238E27FC236}">
                <a16:creationId xmlns="" xmlns:a16="http://schemas.microsoft.com/office/drawing/2014/main" id="{905B4A1F-FAB1-480E-BD63-0819D14D38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566" y="22866833"/>
            <a:ext cx="8744134" cy="49812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CaixaDeTexto 49">
            <a:extLst>
              <a:ext uri="{FF2B5EF4-FFF2-40B4-BE49-F238E27FC236}">
                <a16:creationId xmlns="" xmlns:a16="http://schemas.microsoft.com/office/drawing/2014/main" id="{591C44DA-C3C2-40B3-ACA6-76CD73EC71CD}"/>
              </a:ext>
            </a:extLst>
          </p:cNvPr>
          <p:cNvSpPr txBox="1"/>
          <p:nvPr/>
        </p:nvSpPr>
        <p:spPr>
          <a:xfrm>
            <a:off x="10906352" y="11669879"/>
            <a:ext cx="9813680" cy="13716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sp>
        <p:nvSpPr>
          <p:cNvPr id="34" name="CaixaDeTexto 50">
            <a:extLst>
              <a:ext uri="{FF2B5EF4-FFF2-40B4-BE49-F238E27FC236}">
                <a16:creationId xmlns="" xmlns:a16="http://schemas.microsoft.com/office/drawing/2014/main" id="{5D899FD7-0733-499E-98EC-E6380459C968}"/>
              </a:ext>
            </a:extLst>
          </p:cNvPr>
          <p:cNvSpPr txBox="1"/>
          <p:nvPr/>
        </p:nvSpPr>
        <p:spPr>
          <a:xfrm>
            <a:off x="11512030" y="11826467"/>
            <a:ext cx="852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RESULTADOS</a:t>
            </a:r>
          </a:p>
        </p:txBody>
      </p:sp>
      <p:sp>
        <p:nvSpPr>
          <p:cNvPr id="35" name="CaixaDeTexto 47">
            <a:extLst>
              <a:ext uri="{FF2B5EF4-FFF2-40B4-BE49-F238E27FC236}">
                <a16:creationId xmlns="" xmlns:a16="http://schemas.microsoft.com/office/drawing/2014/main" id="{1E3E4F2A-C5D6-4A24-BAFC-BF33078E3FF0}"/>
              </a:ext>
            </a:extLst>
          </p:cNvPr>
          <p:cNvSpPr txBox="1"/>
          <p:nvPr/>
        </p:nvSpPr>
        <p:spPr>
          <a:xfrm>
            <a:off x="609899" y="27304610"/>
            <a:ext cx="9562498" cy="13716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36" name="CaixaDeTexto 54">
            <a:extLst>
              <a:ext uri="{FF2B5EF4-FFF2-40B4-BE49-F238E27FC236}">
                <a16:creationId xmlns="" xmlns:a16="http://schemas.microsoft.com/office/drawing/2014/main" id="{58DF9D2E-44D2-47BA-90E5-D445E602223F}"/>
              </a:ext>
            </a:extLst>
          </p:cNvPr>
          <p:cNvSpPr txBox="1"/>
          <p:nvPr/>
        </p:nvSpPr>
        <p:spPr>
          <a:xfrm>
            <a:off x="1076641" y="27451124"/>
            <a:ext cx="852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5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MÉTODOS</a:t>
            </a:r>
          </a:p>
        </p:txBody>
      </p:sp>
      <p:sp>
        <p:nvSpPr>
          <p:cNvPr id="37" name="CaixaDeTexto 31">
            <a:extLst>
              <a:ext uri="{FF2B5EF4-FFF2-40B4-BE49-F238E27FC236}">
                <a16:creationId xmlns="" xmlns:a16="http://schemas.microsoft.com/office/drawing/2014/main" id="{5260B3B0-24C0-4EDF-9994-D4209B62FFB6}"/>
              </a:ext>
            </a:extLst>
          </p:cNvPr>
          <p:cNvSpPr txBox="1"/>
          <p:nvPr/>
        </p:nvSpPr>
        <p:spPr>
          <a:xfrm>
            <a:off x="712356" y="21048149"/>
            <a:ext cx="94210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O pôster deverá conter informações referentes ao resumo submetido ao workshop.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 smtClean="0"/>
              <a:t>As </a:t>
            </a:r>
            <a:r>
              <a:rPr lang="pt-BR" sz="4000" dirty="0"/>
              <a:t>informações apresentadas no pôster devem ser concisas e claras.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Este modelo já se encontra na formatação sugerida.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b="1" dirty="0"/>
              <a:t>Texto (tamanho da fonte = 40)</a:t>
            </a:r>
            <a:endParaRPr lang="pt-BR" sz="4000" dirty="0">
              <a:latin typeface="Bookman Old Style" panose="02050604050505020204" pitchFamily="18" charset="0"/>
            </a:endParaRPr>
          </a:p>
        </p:txBody>
      </p:sp>
      <p:sp>
        <p:nvSpPr>
          <p:cNvPr id="38" name="CaixaDeTexto 31">
            <a:extLst>
              <a:ext uri="{FF2B5EF4-FFF2-40B4-BE49-F238E27FC236}">
                <a16:creationId xmlns="" xmlns:a16="http://schemas.microsoft.com/office/drawing/2014/main" id="{61393489-3332-4747-9E3D-0E45650D1663}"/>
              </a:ext>
            </a:extLst>
          </p:cNvPr>
          <p:cNvSpPr txBox="1"/>
          <p:nvPr/>
        </p:nvSpPr>
        <p:spPr>
          <a:xfrm>
            <a:off x="712356" y="29155926"/>
            <a:ext cx="942109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O pôster deverá conter informações referentes ao resumo submetido ao workshop.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 smtClean="0"/>
              <a:t>As </a:t>
            </a:r>
            <a:r>
              <a:rPr lang="pt-BR" sz="4000" dirty="0"/>
              <a:t>informações apresentadas no pôster devem ser concisas e claras.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Este modelo já se encontra na formatação sugerida.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b="1" dirty="0"/>
              <a:t>Texto (tamanho da fonte = 40)</a:t>
            </a:r>
            <a:endParaRPr lang="pt-BR" sz="4000" dirty="0">
              <a:latin typeface="Bookman Old Style" panose="02050604050505020204" pitchFamily="18" charset="0"/>
            </a:endParaRPr>
          </a:p>
        </p:txBody>
      </p:sp>
      <p:sp>
        <p:nvSpPr>
          <p:cNvPr id="39" name="CaixaDeTexto 31">
            <a:extLst>
              <a:ext uri="{FF2B5EF4-FFF2-40B4-BE49-F238E27FC236}">
                <a16:creationId xmlns="" xmlns:a16="http://schemas.microsoft.com/office/drawing/2014/main" id="{950A5A3D-0C0D-4A8E-BF38-455750E8544A}"/>
              </a:ext>
            </a:extLst>
          </p:cNvPr>
          <p:cNvSpPr txBox="1"/>
          <p:nvPr/>
        </p:nvSpPr>
        <p:spPr>
          <a:xfrm>
            <a:off x="10969259" y="13284904"/>
            <a:ext cx="9421096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O pôster deverá conter informações referentes ao resumo submetido ao workshop.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 smtClean="0"/>
              <a:t>As </a:t>
            </a:r>
            <a:r>
              <a:rPr lang="pt-BR" sz="4000" dirty="0"/>
              <a:t>informações apresentadas no pôster devem ser concisas e claras.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As figuras devem ter alta qualidade, de preferência coloridas, tabelas e gráficos bem  elaborados, contendo obrigatoriamente a fonte dos dados.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Figuras e tabelas deverão cobrir, no máximo, 50% do pôster.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sz="4000" dirty="0"/>
              <a:t>A fonte deverá ser colocada abaixo das figuras e tabelas.</a:t>
            </a:r>
          </a:p>
          <a:p>
            <a:pPr algn="just"/>
            <a:r>
              <a:rPr lang="pt-BR" sz="4000" b="1" dirty="0"/>
              <a:t>Texto (tamanho da fonte = 40)</a:t>
            </a:r>
            <a:endParaRPr lang="pt-BR" sz="4000" dirty="0">
              <a:latin typeface="Bookman Old Style" panose="02050604050505020204" pitchFamily="18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386" y="1415358"/>
            <a:ext cx="2655816" cy="4360781"/>
          </a:xfrm>
          <a:prstGeom prst="rect">
            <a:avLst/>
          </a:prstGeom>
        </p:spPr>
      </p:pic>
      <p:pic>
        <p:nvPicPr>
          <p:cNvPr id="43" name="Imagem 4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6320" y="1150931"/>
            <a:ext cx="5986240" cy="4625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71610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1392</TotalTime>
  <Words>449</Words>
  <Application>Microsoft Office PowerPoint</Application>
  <PresentationFormat>Personalizar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0" baseType="lpstr">
      <vt:lpstr>Arial</vt:lpstr>
      <vt:lpstr>Arial Unicode MS</vt:lpstr>
      <vt:lpstr>Bookman Old Style</vt:lpstr>
      <vt:lpstr>Calibri</vt:lpstr>
      <vt:lpstr>Calibri Light</vt:lpstr>
      <vt:lpstr>Myriad Arabic</vt:lpstr>
      <vt:lpstr>Myriad Pro</vt:lpstr>
      <vt:lpstr>Wingdings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Marilds</dc:creator>
  <cp:lastModifiedBy>Kleber Fernando Pereira</cp:lastModifiedBy>
  <cp:revision>11</cp:revision>
  <dcterms:created xsi:type="dcterms:W3CDTF">2017-08-19T03:25:34Z</dcterms:created>
  <dcterms:modified xsi:type="dcterms:W3CDTF">2017-10-20T15:50:33Z</dcterms:modified>
</cp:coreProperties>
</file>